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3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44;&#1054;&#1041;&#1056;&#1054;\&#1044;&#1077;&#1090;&#1089;&#1082;&#1080;&#1077;%20&#1087;&#1077;&#1089;&#1085;&#1080;%20-%20&#1041;&#1091;&#1076;&#1100;&#1090;&#1077;%20&#1076;&#1086;&#1073;&#1088;&#1099;%20(mp3ostrov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4;&#1054;&#1041;&#1056;&#1054;\Detskie%20pesni%20-%20YA%20risuyu%20na%20okne%20%5bpleer.com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6b16_3605e349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768"/>
            <a:ext cx="9172857" cy="6894768"/>
          </a:xfrm>
          <a:prstGeom prst="rect">
            <a:avLst/>
          </a:prstGeom>
          <a:noFill/>
        </p:spPr>
      </p:pic>
      <p:pic>
        <p:nvPicPr>
          <p:cNvPr id="3" name="Детские песни - Будьте добры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805264"/>
            <a:ext cx="664840" cy="664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234888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НАУЧИ СВОЁ СЕРДЦЕ ДОБРУ</a:t>
            </a:r>
            <a:endParaRPr lang="ru-RU" sz="3600" b="1" dirty="0">
              <a:solidFill>
                <a:srgbClr val="002060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68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Мальчик крикнул прохожему “Сколько время?”</a:t>
            </a:r>
            <a:endParaRPr lang="ru-RU" sz="2800" dirty="0"/>
          </a:p>
        </p:txBody>
      </p:sp>
      <p:pic>
        <p:nvPicPr>
          <p:cNvPr id="23554" name="Picture 2" descr="http://lib.rus.ec/i/76/375776/i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5951092" cy="363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072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На день рождения имениннику неожиданно принесли в подарок две одинаковые машинки. На что мальчик сказал “Что мне делать с двумя машинками? Ведь у меня такая уже есть!”</a:t>
            </a:r>
            <a:endParaRPr lang="ru-RU" sz="2800" dirty="0"/>
          </a:p>
        </p:txBody>
      </p:sp>
      <p:pic>
        <p:nvPicPr>
          <p:cNvPr id="24578" name="Picture 2" descr="http://us.123rf.com/450wm/auremar/auremar1210/auremar121002806/15807502-%D0%9C%D0%B0%D0%BB%D0%B5%D0%BD%D1%8C%D0%BA%D0%B8%D0%B9-%D0%BC%D0%B0%D0%BB%D1%8C%D1%87%D0%B8%D0%BA-%D0%B8%D0%B3%D1%80%D0%B0%D0%BB-%D1%81-%D0%BC%D0%B0%D1%88%D0%B8%D0%BD%D0%BA%D0%B0%D0%BC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289548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8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школьном коридоре разговаривают 2 учителя. Среди них Катя увидела свою учительницу и вежливо поздоровалась только с ней: “Здравствуйте, Ольга Ивановна!”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5602" name="Picture 2" descr="Открытки - День учителя - День учителя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60208"/>
            <a:ext cx="4608512" cy="336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7"/>
            <a:ext cx="6405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Добро пожаловать!   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8478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Будьте добры!   Будь добр!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420888"/>
            <a:ext cx="4434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 добрый час! 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212976"/>
            <a:ext cx="4471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 добрый путь!</a:t>
            </a:r>
            <a:r>
              <a:rPr lang="ru-RU" dirty="0" smtClean="0"/>
              <a:t> 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221088"/>
            <a:ext cx="4287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Дать добро.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157192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Получить добро.</a:t>
            </a:r>
            <a:r>
              <a:rPr lang="ru-RU" dirty="0" smtClean="0"/>
              <a:t>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67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ПРАВИЛА ДОБРОТЫ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65313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          БУДЬ  ПРИВЕТЛИВ          </a:t>
            </a:r>
            <a:r>
              <a:rPr lang="ru-RU" sz="2000" b="1" dirty="0" smtClean="0">
                <a:solidFill>
                  <a:schemeClr val="accent1"/>
                </a:solidFill>
              </a:rPr>
              <a:t>ГРУБИ  ВСЕМ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НИКОМУ </a:t>
            </a:r>
            <a:r>
              <a:rPr lang="ru-RU" sz="2000" b="1" dirty="0" smtClean="0">
                <a:solidFill>
                  <a:srgbClr val="FF0000"/>
                </a:solidFill>
              </a:rPr>
              <a:t>НЕ УСТУПАЙ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ОБИЖАЙСЯ </a:t>
            </a:r>
            <a:r>
              <a:rPr lang="ru-RU" sz="2000" b="1" dirty="0" smtClean="0">
                <a:solidFill>
                  <a:srgbClr val="7030A0"/>
                </a:solidFill>
              </a:rPr>
              <a:t>НА ВСЕХ         </a:t>
            </a:r>
            <a:r>
              <a:rPr lang="ru-RU" sz="2000" b="1" dirty="0" smtClean="0">
                <a:solidFill>
                  <a:srgbClr val="00B050"/>
                </a:solidFill>
              </a:rPr>
              <a:t>БУДЬ ОТЗЫВЧИВЫМ      </a:t>
            </a:r>
            <a:r>
              <a:rPr lang="ru-RU" sz="2000" b="1" dirty="0" smtClean="0">
                <a:solidFill>
                  <a:srgbClr val="002060"/>
                </a:solidFill>
              </a:rPr>
              <a:t>НЕ ДЕЛИСЬ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  </a:t>
            </a:r>
            <a:r>
              <a:rPr lang="ru-RU" sz="2000" b="1" dirty="0" smtClean="0"/>
              <a:t>БУДЬ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/>
              <a:t>СПРАВЕДЛИВЫМ       </a:t>
            </a:r>
            <a:r>
              <a:rPr lang="ru-RU" sz="2000" b="1" dirty="0" smtClean="0">
                <a:solidFill>
                  <a:srgbClr val="FF0000"/>
                </a:solidFill>
              </a:rPr>
              <a:t>ПОМОГАЙ  </a:t>
            </a:r>
            <a:r>
              <a:rPr lang="ru-RU" sz="2000" b="1" dirty="0" smtClean="0">
                <a:solidFill>
                  <a:srgbClr val="FF0000"/>
                </a:solidFill>
              </a:rPr>
              <a:t>ЛЮДЯМ </a:t>
            </a:r>
            <a:r>
              <a:rPr lang="ru-RU" sz="2000" b="1" dirty="0" smtClean="0">
                <a:solidFill>
                  <a:srgbClr val="FF0000"/>
                </a:solidFill>
              </a:rPr>
              <a:t>          </a:t>
            </a:r>
            <a:r>
              <a:rPr lang="ru-RU" sz="2000" b="1" dirty="0" smtClean="0">
                <a:solidFill>
                  <a:srgbClr val="002060"/>
                </a:solidFill>
              </a:rPr>
              <a:t>КРИЧИ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   ЗАЩИЩАЙ  СЛАБОГО        </a:t>
            </a:r>
            <a:r>
              <a:rPr lang="ru-RU" sz="2000" b="1" dirty="0" smtClean="0">
                <a:solidFill>
                  <a:srgbClr val="FFC000"/>
                </a:solidFill>
              </a:rPr>
              <a:t>ПРОЩАЙ  ОШИБКИ        </a:t>
            </a:r>
            <a:r>
              <a:rPr lang="ru-RU" sz="2000" b="1" dirty="0" smtClean="0">
                <a:solidFill>
                  <a:srgbClr val="FF0000"/>
                </a:solidFill>
              </a:rPr>
              <a:t>БУДЬ  ВЕЖЛИВ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ОБИЖАЙ  СЛАБЫХ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БУДЬ </a:t>
            </a:r>
            <a:r>
              <a:rPr lang="ru-RU" sz="2000" b="1" dirty="0" smtClean="0">
                <a:solidFill>
                  <a:srgbClr val="7030A0"/>
                </a:solidFill>
              </a:rPr>
              <a:t>  ВНИМАТЕЛЬНЫМ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         ДЕЛИСЬ </a:t>
            </a:r>
            <a:r>
              <a:rPr lang="ru-RU" sz="2000" b="1" dirty="0" smtClean="0">
                <a:solidFill>
                  <a:srgbClr val="00B050"/>
                </a:solidFill>
              </a:rPr>
              <a:t>ПОСЛЕДНИМ С </a:t>
            </a:r>
            <a:r>
              <a:rPr lang="ru-RU" sz="2000" b="1" dirty="0" smtClean="0">
                <a:solidFill>
                  <a:srgbClr val="00B050"/>
                </a:solidFill>
              </a:rPr>
              <a:t> ДРУГОМ </a:t>
            </a:r>
            <a:r>
              <a:rPr lang="ru-RU" sz="2000" b="1" dirty="0" smtClean="0">
                <a:solidFill>
                  <a:srgbClr val="7030A0"/>
                </a:solidFill>
              </a:rPr>
              <a:t>            </a:t>
            </a:r>
            <a:r>
              <a:rPr lang="ru-RU" sz="2000" b="1" dirty="0" smtClean="0">
                <a:solidFill>
                  <a:srgbClr val="C00000"/>
                </a:solidFill>
              </a:rPr>
              <a:t>НЕ ЗАВИДУЙ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БУДЬ ПРИВЕТЛИВ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БУДЬ ВЕЖЛИВ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БУДЬ ОТЗЫВЧИВЫМ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БУДЬ СПРАВЕДЛИВЫМ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ПОМОГАЙ ЛЮДЯМ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ЗАЩИЩАЙ СЛАБОГО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ПРОЩАЙ ОШИБКИ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БУДЬ ВНИМАТЕЛЬНЫМ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ДЕЛИСЬ ПОСЛЕДНИМ С ДРУГОМ,      НЕ ЗАВИДУЙ 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50.radikal.ru/i129/1003/1d/7f6812a541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0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6b16_3605e349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768"/>
            <a:ext cx="9172857" cy="6894768"/>
          </a:xfrm>
          <a:prstGeom prst="rect">
            <a:avLst/>
          </a:prstGeom>
          <a:noFill/>
        </p:spPr>
      </p:pic>
      <p:pic>
        <p:nvPicPr>
          <p:cNvPr id="5" name="Picture 2" descr="http://s50.radikal.ru/i129/1003/1d/7f6812a541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2475"/>
            <a:ext cx="9468544" cy="7080475"/>
          </a:xfrm>
          <a:prstGeom prst="rect">
            <a:avLst/>
          </a:prstGeom>
          <a:noFill/>
        </p:spPr>
      </p:pic>
      <p:pic>
        <p:nvPicPr>
          <p:cNvPr id="6" name="Detskie pesni - YA risuyu na okne [pleer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6012160" y="5733256"/>
            <a:ext cx="470520" cy="470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2132856"/>
            <a:ext cx="430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Добрые слова – корни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Добрые мысли – цветы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Добрые дела – плоды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Добрые сердца – сады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1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49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словаре Сергея Ивановича Ожегова слово «</a:t>
            </a:r>
            <a:r>
              <a:rPr lang="ru-RU" sz="2800" b="1" dirty="0" smtClean="0"/>
              <a:t>доброта</a:t>
            </a:r>
            <a:r>
              <a:rPr lang="ru-RU" sz="2800" dirty="0" smtClean="0"/>
              <a:t>» определяется, как «</a:t>
            </a:r>
            <a:r>
              <a:rPr lang="ru-RU" sz="2800" b="1" dirty="0" smtClean="0"/>
              <a:t>отзывчивость, душевное расположение к  людям, стремление делать добро другим</a:t>
            </a:r>
            <a:r>
              <a:rPr lang="ru-RU" sz="2800" dirty="0" smtClean="0"/>
              <a:t>». </a:t>
            </a:r>
            <a:br>
              <a:rPr lang="ru-RU" sz="2800" dirty="0" smtClean="0"/>
            </a:br>
            <a:r>
              <a:rPr lang="ru-RU" sz="2800" b="1" dirty="0" smtClean="0"/>
              <a:t>Доброта - всё положительное, хорошее, полезное. </a:t>
            </a:r>
            <a:endParaRPr lang="ru-RU" sz="2400" b="1" dirty="0"/>
          </a:p>
        </p:txBody>
      </p:sp>
      <p:pic>
        <p:nvPicPr>
          <p:cNvPr id="7" name="Содержимое 3" descr="motivator-1330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7" t="3590" r="5769" b="18607"/>
          <a:stretch>
            <a:fillRect/>
          </a:stretch>
        </p:blipFill>
        <p:spPr>
          <a:xfrm>
            <a:off x="135821" y="3284984"/>
            <a:ext cx="4226307" cy="3242588"/>
          </a:xfrm>
          <a:prstGeom prst="rect">
            <a:avLst/>
          </a:prstGeom>
        </p:spPr>
      </p:pic>
      <p:pic>
        <p:nvPicPr>
          <p:cNvPr id="8" name="Picture 2" descr="F:\Пособие мамы\images\p_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3284984"/>
            <a:ext cx="403860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лнце растр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829550" cy="5400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3429001"/>
            <a:ext cx="71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Я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олнце растр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  <p:grpSp>
        <p:nvGrpSpPr>
          <p:cNvPr id="3" name="Полотно 28"/>
          <p:cNvGrpSpPr/>
          <p:nvPr/>
        </p:nvGrpSpPr>
        <p:grpSpPr>
          <a:xfrm>
            <a:off x="611560" y="1628800"/>
            <a:ext cx="9415856" cy="7132032"/>
            <a:chOff x="-720901" y="-302032"/>
            <a:chExt cx="6969301" cy="498579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24025" y="2559685"/>
              <a:ext cx="4524375" cy="2124075"/>
            </a:xfrm>
            <a:prstGeom prst="rect">
              <a:avLst/>
            </a:prstGeom>
            <a:noFill/>
          </p:spPr>
        </p:sp>
        <p:sp>
          <p:nvSpPr>
            <p:cNvPr id="5" name="Oval 19"/>
            <p:cNvSpPr>
              <a:spLocks noChangeArrowheads="1"/>
            </p:cNvSpPr>
            <p:nvPr/>
          </p:nvSpPr>
          <p:spPr bwMode="auto">
            <a:xfrm>
              <a:off x="1784101" y="755080"/>
              <a:ext cx="571457" cy="4570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 smtClean="0">
                  <a:effectLst/>
                  <a:latin typeface="Calibri"/>
                  <a:ea typeface="Calibri"/>
                  <a:cs typeface="Times New Roman"/>
                </a:rPr>
                <a:t>Я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" name="Line 20"/>
            <p:cNvCxnSpPr/>
            <p:nvPr/>
          </p:nvCxnSpPr>
          <p:spPr bwMode="auto">
            <a:xfrm>
              <a:off x="2103889" y="-100677"/>
              <a:ext cx="1619" cy="6859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21"/>
            <p:cNvCxnSpPr/>
            <p:nvPr/>
          </p:nvCxnSpPr>
          <p:spPr bwMode="auto">
            <a:xfrm flipV="1">
              <a:off x="2103889" y="-302032"/>
              <a:ext cx="809" cy="22728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2"/>
            <p:cNvCxnSpPr/>
            <p:nvPr/>
          </p:nvCxnSpPr>
          <p:spPr bwMode="auto">
            <a:xfrm>
              <a:off x="3009953" y="1006773"/>
              <a:ext cx="9146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23"/>
            <p:cNvCxnSpPr/>
            <p:nvPr/>
          </p:nvCxnSpPr>
          <p:spPr bwMode="auto">
            <a:xfrm flipH="1">
              <a:off x="2476974" y="1006773"/>
              <a:ext cx="799717" cy="16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24"/>
            <p:cNvCxnSpPr/>
            <p:nvPr/>
          </p:nvCxnSpPr>
          <p:spPr bwMode="auto">
            <a:xfrm>
              <a:off x="2103889" y="1409482"/>
              <a:ext cx="809" cy="12035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25"/>
            <p:cNvCxnSpPr/>
            <p:nvPr/>
          </p:nvCxnSpPr>
          <p:spPr bwMode="auto">
            <a:xfrm flipV="1">
              <a:off x="2103889" y="1409482"/>
              <a:ext cx="0" cy="6867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26"/>
            <p:cNvCxnSpPr/>
            <p:nvPr/>
          </p:nvCxnSpPr>
          <p:spPr bwMode="auto">
            <a:xfrm flipH="1">
              <a:off x="131866" y="1006773"/>
              <a:ext cx="9146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27"/>
            <p:cNvCxnSpPr/>
            <p:nvPr/>
          </p:nvCxnSpPr>
          <p:spPr bwMode="auto">
            <a:xfrm>
              <a:off x="878037" y="1006773"/>
              <a:ext cx="80052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lc="http://schemas.openxmlformats.org/drawingml/2006/lockedCanvas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2850060" y="1761853"/>
              <a:ext cx="1652235" cy="3523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 smtClean="0">
                  <a:effectLst/>
                  <a:latin typeface="Calibri"/>
                  <a:ea typeface="Calibri"/>
                  <a:cs typeface="Times New Roman"/>
                </a:rPr>
                <a:t>РОДИТЕЛИ. БЛИЗКИЕ.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2903357" y="251693"/>
              <a:ext cx="2025320" cy="3523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 smtClean="0">
                  <a:effectLst/>
                  <a:latin typeface="Calibri"/>
                  <a:ea typeface="Calibri"/>
                  <a:cs typeface="Times New Roman"/>
                </a:rPr>
                <a:t>ДРУЗЬЯ. ОДНОКЛАССНИКИ.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-294517" y="201355"/>
              <a:ext cx="1652234" cy="453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 smtClean="0">
                  <a:effectLst/>
                  <a:latin typeface="+mj-lt"/>
                  <a:ea typeface="Calibri"/>
                  <a:cs typeface="Times New Roman"/>
                </a:rPr>
                <a:t>ЗНАКОМЫЕ. РОДИНА</a:t>
              </a:r>
              <a:r>
                <a:rPr lang="ru-RU" sz="1100" dirty="0" smtClean="0"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-720901" y="1661176"/>
              <a:ext cx="2238512" cy="755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600" dirty="0" smtClean="0">
                  <a:effectLst/>
                  <a:latin typeface="+mj-lt"/>
                  <a:ea typeface="Calibri"/>
                  <a:cs typeface="Times New Roman"/>
                </a:rPr>
                <a:t>НЕЗНАКОМЫЕ ОКРУЖАЮЩИЕ. ПРИРОДА.</a:t>
              </a:r>
              <a:endParaRPr lang="ru-RU" sz="1600" dirty="0" smtClean="0">
                <a:effectLst/>
                <a:latin typeface="+mj-lt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731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</a:t>
            </a:r>
            <a:r>
              <a:rPr lang="ru-RU" sz="3600" dirty="0" smtClean="0">
                <a:solidFill>
                  <a:srgbClr val="7030A0"/>
                </a:solidFill>
              </a:rPr>
              <a:t>Добрых людей, как всегда, не хватает,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Добрых людей, как всегда, дефицит.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Добрых людей не всегда понимают,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Сердце у добрых сильнее болит.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Добрые – щедро больным помогают,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Добрые – дарят тепло и уют,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Добрые – в ногу со слабым шагают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И никакого </a:t>
            </a:r>
            <a:r>
              <a:rPr lang="ru-RU" sz="3600" dirty="0" err="1" smtClean="0">
                <a:solidFill>
                  <a:srgbClr val="7030A0"/>
                </a:solidFill>
              </a:rPr>
              <a:t>спа-си-бо</a:t>
            </a:r>
            <a:r>
              <a:rPr lang="ru-RU" sz="3600" dirty="0" smtClean="0">
                <a:solidFill>
                  <a:srgbClr val="7030A0"/>
                </a:solidFill>
              </a:rPr>
              <a:t> не ждут.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2232248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добропорядочность,  добросердечность, добродушие,  добронравие,  доброжелательность.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04864"/>
            <a:ext cx="8784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Человека, у которого доброе сердце, называют…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2636912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ДОБРОСЕРДЕЧНЫЙ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689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Человека с доброй душой  и мягким характером, незлопамятного, называют…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3645024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ДОБРОДУШНЫЙ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490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Человека, который желает другим только добра называют…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4725144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ДОБРОЖЕЛАТЕЛЬНЫЙ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1571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Человека, на  которого всегда и во всем можно положиться, называют…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5877272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ДОБРОПОРЯДОЧНЫЙ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34076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5576" y="908743"/>
            <a:ext cx="7775848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Жизнь дана на добрые дела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976" y="149316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62880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576" y="1722582"/>
            <a:ext cx="838842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Худо тому, кто добра не делает никому.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3568" y="2641813"/>
            <a:ext cx="846043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Доброта лучше красоты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3568" y="3685902"/>
            <a:ext cx="770485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Без добрых дел нет доброго имени.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55576" y="4558335"/>
            <a:ext cx="838842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 одежда красит человека, а его добрые дела.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55576" y="5358842"/>
            <a:ext cx="838842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добрый привет - добрый ответ.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budemdobree.ru/uploads/posts/2013-07/thumbs/1374471131_syraryz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77447" cy="3573016"/>
          </a:xfrm>
          <a:prstGeom prst="rect">
            <a:avLst/>
          </a:prstGeom>
          <a:noFill/>
        </p:spPr>
      </p:pic>
      <p:pic>
        <p:nvPicPr>
          <p:cNvPr id="1028" name="Picture 4" descr="http://vse-krugom.ru/wp-content/uploads/2014/06/%D0%9C%D1%83%D0%B6%D1%87%D0%B8%D0%BD%D0%B0-%D0%BE%D1%82%D0%B4%D0%B0%D0%BB-%D0%BE%D0%B1%D1%83%D0%B2%D1%8C-%D0%B4%D0%B5%D0%B2%D0%BE%D1%87%D0%BA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073" y="0"/>
            <a:ext cx="4701927" cy="3169994"/>
          </a:xfrm>
          <a:prstGeom prst="rect">
            <a:avLst/>
          </a:prstGeom>
          <a:noFill/>
        </p:spPr>
      </p:pic>
      <p:pic>
        <p:nvPicPr>
          <p:cNvPr id="1030" name="Picture 6" descr="http://cs301314.vk.me/u2300177/-14/x_71e8c9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0450"/>
            <a:ext cx="4876800" cy="3257550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MSEhUUExQUFRQXFxQUGBcVFBcXFRgUFBQWFhgUFRUYHCggGBwlHBQUITEhJSkrLi4uFx8zODMsNygtLisBCgoKDg0OGxAQGywkHyQsLCwsLCwsLCwsLCwsLCwsLCwsLCwsLCwsLCwsLCwsLCwsLCwsLCwsLCwsLCwsLCwsLP/AABEIALcBFAMBIgACEQEDEQH/xAAcAAACAgMBAQAAAAAAAAAAAAAFBgMEAAIHAQj/xAA8EAABAwIEAwYEBQIFBQEAAAABAAIRAwQFEiExQVFhBhMicYGRMqGx8AdCUsHRYuEUFSNyghYzosLxc//EABoBAAIDAQEAAAAAAAAAAAAAAAMEAAECBQb/xAApEQACAgEEAgEDBQEBAAAAAAAAAQIDEQQSITETQVEUIjIFYYGRseFx/9oADAMBAAIRAxEAPwDjwGirvVzLoqjhqsBDKDCSrD2FeUqwapaVxnMKsF5NRbmFUq0yCmejQGVVbqykK0isl7s1fwAE3UK0rmltUNNybsKvwY1XPvpaeUdjTXqUcMaKZ1TJhdkHDVLNgcxCdcOpkNCXguRyS4yXKVq1uynFQBDrq4LVDb3WZEzgx4nJZYwW9VVcTudFC24ACD4nfzorbeMIDGtKW5gbFTJKTMZAEplxG8AlI2O3hJgLVdEm8sqzUxiilT+JMFASxLNrJTRhzfCn4nJseeRfutHFRlshWsVpw9aWbJVmEDarSN1Ys1cv7LRD7R0GCqLLNVhc4BoJcdAAJJPQBO+BYaabG96QHmPDuGj+ojc7bfNb4RQp06bTSEuc0Zqh1cZAJa39I/hW27ZhuN1ytTrW3shwem0H6RGKVlvL9L0Nv4f2tP8AxLqhcRVFMtDdIMkZnzzgAR5ldGlcdwd9Q1Wmj8bSHdAOZPLgurW92XAGBMaidJ4wmdHfuhtfo5v6vpFXduj77Xw/+ktVq8qRpwW1KoHfxyWV6fEeSeUk+jkNYI2054+issaoLeiZkq3C0ZKlYKNzlYuW8VCGqyiN2q8yqy2meXupBSHFQhVZSkbgeaxT5AsUyQ+QcuioVWozRpSFSuqELBsEvKt4SBn1VWq3Ve0Xlpla9Fex7YwZVUq1OCpWd/mbCs0WysmjxmF95stH2j6B125jZFbSt3e+yL0CyryKjWQkHjoGYPjmRwldFwvtJTLRqPdJ9Ts6w6gKxb4I0ILpWRuOomlgP4rjbXbEe6o22LAcVCzBmc1Zp4YwKeCPs19VZ6N6mNzxQ+vfFyLU7BnIKYWzP0qnOuANuyfbAdjZCofGCf5U912eoOBDmnWRI390YADdhr05c4UNzzBB+/sHyS07XJ8GowS7E+77I5NabpbJ0O+60smZWwRCZ2XO/Q6j14dFSvrRlQaHK6CQY+TkSq5r8gVlWehOxOnLlrZ04W2NVHUSQ6CRqY2AM/whdviRcfdNJ55Qu+OBlNGWpYv2ZKiJUsSc0GdtB6nh8j7FNPYHA23VQ3VRmZrHZaYI0NQQS8jjlkR1J5Id9saoOcvRqqDnLaiPs7QrNokvpubTMOa52kHo06weaJFwBnmNk6XFtn8LtuM8iFPZ4LbNAHdtPV3iPuVw4OWpk54SPU6fWQ09KhLLx/gv9l7kDPOhlo/4wU82F0BxS3edmmtfmokNncDb2VijY1mDbN/tM/Iputyr4FdXKnUPdF9/I107hpfp6og0pRw+51jjOs7jzTLbPTtFm44upo2MuBYSvAsIlNoSIMpcenmpmU4W68JWiGO6Krf3tOiwvquDWjiT8gOJ6BA+0fa5lBrhRAqPHH8gPUj4vIe65riGJVbh2eq8vdw5Do0bAIUrUugka2+xmxXtpnqE0mvybCX5Z65QDCxKbV6gN5GFNpYQgWo0UNdsqW3dDVBTfLkyLAi7owVCaaLYhRVHKoQrUKxYUx4bc5oS5WYpcPuSwqyDpUbLVDhtfI7dbWFYPahl6C1yprJpM6HZX7XN3Cr3j3DVqTrO8cOKYrLEJ0crS+TZsMSqTGqLYaM4lzj9Pmqr6LX6gq5anIEvqHtjwGq5YTqXVNg1PqY/ZDzjLJ33MbSPPmEPu62Y7n30Qy9e0HwwXR0b8z5rncjSHeyaHDMHSPl1iDr5KlevgwDPHTj1jn/GyEYHfDLkBg6SdCCeZgzP9RHBXa1X9UTO4MAnjI5+SvJTRFUJHiB6dD5n73UDqwjePTj76KemSXQI15kc+SpYiRSdptqfLlqtxZholGU6uaHCNZE6ea0q9n7bNnFIAuEktc4CeeWY4rS2qB2u3nC9ddQY3A+vBby10Ukn2QXWDUH+AOcwnYmC3MfCARpxPzTf2Tt/8PQp0Z+EHNGxe4lzteOpPskLFjUe2GMec0ahpgRPHzhPmB5i0F2/GOa536tKfiXPsc0tcU3wGrh3Fb0LsxuD5KCo/RCzeBjoOgKT0GoUfsY469yGWnXlFbCpKW7StKOYZVGx34LsVy+4T1FeIhW4sGVdYh42cPoeYWtqSDlOhH3PkrFBylqUQ+Ds4bH9vJPqC/JdnKc2vtfX+E9M6LZV6LyNDurEpiL4F5LDB2K43Rt9Hul/BjdXHqRwHUpWxDGqlbScrP0j/wBjx+iEdqsNNveOd+SsTUaeumdp8nGfJwW1J2gSltks4GK4Rxkq4hTkEdEuhNNyEs3NMtcdOKFFhJEjQsWjCYWLZg52x3hUFs7xLVlTwrW2PiTbABO7pS1BntgpkayWoRfW8FaKQNrMVMhFWU5Cp3FKCqRC9gV6WuAKN4g2RIEpTpaGV0PsjQbcM1VotCyHO4AqxRZVOwK6H/0ywHZWaOCMbwCy8h0KmEWlX8xKLVq0aAohiTcogCPL+yXXbzvHPb0HFI3zbeBiCxye3B/TueJ1/sFlGwGsnM48dgPVDr2od9egE7+iP4DnyRUbrw229Sl5pqOQse8E1laNYPDlniQXRHAaFb1HROp4bDf91ajWfvyCoPMO136cPdDjyakSvDspdowRM6k+3E9Eu4q9wb4jJLhOxMcvPTyV64xLM7fwtnQAGTpr+wQHGb7Npy+9/vdN1oBJk9neRyn33Vmn4xxGp202Mb/ugFsSXbxHNEbS4LSWkSJJB23C044ZIMNtrFjYmfpPRFqXaIUacZHEtEuOnrGqVhcZjrGUa77kcBO6jxvEIYGzq/TyaN/cwPQoFunV7UZDXmVcWxto9pDUghrtdANJ9lNeUqhbJb6SJ+WiDdimgukicrZA6kxPtPunYkOEQgW6CiEsRQXTai2Ud0hX7OYtV7yox7S1jMuWd9TBM8Qn20r7JXucGklzSQeY/fmpbC5qUYbV+Hg4bevJa/8AFgPtyuXk6FZXMorRclOyuZR+1uU9Rb6Zx9TQ0+AlUpgrSmTMLynVUqb/AHEeVwxX/ES3m3bU406jZP8AS/wn5liVbN0tTn29qBthWP8A+Y9TWYAkHCashLX/AJB6fxL9QSqVahLtpRPu5WGkgoKwK621OixGO46LFeTOD5/pu0W9sdVXpnRTW51TzFhlttlBfUZCmsDopKzVpFAKgIdC9vbdb1mQ5TjxKiAZ1FNX4f3vd1C07FC69up8EtzmkKey0defiDYGoVSpijeYSkW1DxUVOm4O1Mq55wGjgOXt1m2OiF13xoSImYgR7cT6ra42B0EIXiNchhjKTsImZOgXLllyG+kULqs+q5zaezfiPH/bPPeUx9lK0NDXjUbk66eqH2VsKNDL+Z3id5wvcMuQxjnEyZIMERAMx81LF9uEXD5Y2V62kzA4n02HyS/e3UZp35dTw+gVZ+MzqfCJ9Trr0+aGXFYud97b7dToFmFb9klIyk2WuceO09Z1CyjYZt5VizboZB129G/wf/JTd4J6a+u8fsjZaB9g+7p5JyNknRVLeoM4Dg46gOnQa6GADOmnsjjWzrsPn9/3QbEK4Y6GiBxPHzW4ZkSTUeyXDaBd/wBw7bNHlEdBr8kJxdx77Xp6AcB0RDBqhLtVB2hoQ9rkzCCQrZY5cBrCsSNvleNho4c28fVdGw27bUa17CC1wBBHEFcjuqv+l6K7+H2N1WVe4DS+m7WB+Q8XCeB4hA1NO5bl2hrRaja9kumdoo0wVaOHMeIIQ+1qyAQi1nV1SUH6Z0LcrlAG4s6to4GC6jOvEs69W/RH7O6kAgo1TYHtggEFL97hbrdxdTBNI7j9Hl0+iLKpx+6PQCN8bvsnw/8AQxaXMkBFaLktYa+SmKnqmqJtoR1VaixS/FTvHWzKbPzVQXeTATHuWn0SVhVCo3cLq/aG2z0h/S5rvq3/ANkFbhY5LVkNzAwnhAGk93JSd47kjow5Z/lyH4jXkAWc8liOf5d0WKeInkPlemVPQ3VaiVPS3TLBIZ8OOinrKrhp0Ut3UhWuimDbwqWyYYlVHOzORBtSGwqLIw7dH+z1gXaoPY2RqO20TzhLO7aBC1FENxh5UFbDyjLbrovKlcclt5LQGq09PGAUFuaW3hhoM7RwMJytKIqEk7D6lSPw9p0iVy7sQs4OlTVKcMs55iDqj2HK08dfPgPmqmHWro1aWtZrrBk84ldBrYKOAQ67wsjhpxQ/L6walQ0I1arLyQJ6ngPv74qNtUg/fv7A+QTDWwklwhu8/fsoD2dqkEx5+uke0IysjgF4Zvorf4/TrG/T7hS2kv324fPT5/JWm4NToUy+sRm0DWT4neQ5bSVTtiZ4hTKfRcoOPYy0KAyQI8+KS8dpZXlM9neACDqUG7SMkgo1T9Cti9g7CNHK72loTTnlqq+FM1TXb4ObkZNhxPII7aSywMYuUsLsRNXU/RNvYawFKkarh46nyaOCbbL8JqbqXgrPzdQC3ygBDr6zdbu7l4yloA6EcCOiWvszDge0tO2x7vQVwm/h2U7HbzTPb1VzzvI1TTgl6XNGb4h9Fz/Z1cKSwO2HXKKFwISpb1+KO2NbME7Rb6OVqaMPcbNsGtdmZoOI/cK3ngE8hPoFJSpr0sAn70TKhjoTlZu75K+LV2toPcdsp9zoPmQlmji+m6h7X3pAZQn4QHuPPUho9IJ9Qku/q1B8JUlJqO4kIpy2j8MYHNbDFxzXLTf1+a1OJ1+YSv1S+Bn6VnVf83C9XJzi1dYr+qRX0rOV01YpHVVmFTMOqcYog7a14CgubmVXpv0XgGqhCxQCu2lPO4AaqkCjPZmoBUkqFjZhGGOaB4UdpUj+lS2GLU4GyI08VpdEXCRAe2n/AEr3uR+lF2YhR5BbVbimWnKJKzOW1Ntm4x3PCBVSKbeXFL952kDSQAfZVO0l67vMoPoUt3z3bmHA/lOntpBXI273lnUd2xbY+hl/6sA+JrvRDr7tpuGUzP8AUYSy4AGZLfp9VZpjTUg/JFVUUCd8mF6XbF86W4nh444R+la1+0FzUENDKY/pEunzOnyVW3DRvH7Ld94wbbqbY+kTzTxjJvh1kc+aqS4ncnU+pKv4x3Y28PUfQoHUrumWuPv9QoH3jn+E7reAbZLVuIPLnqpji1OA14BCBXrjrvxQgvdzRYwyBlLDHC1r0s8tMBdG7FZHMcZnVcPo1TxXRfwwxP8A1H0XfnGZvm3ceyxfu2NBdLt8ifR3jCnjJGwQTt12eN1b5qYHfU5LT+qN2Hz+sLSwv3N8KZrKrmbBV02RsjtM3QnTPej5/wAEqGq46Hw7zw6eabsKAM9Dv6Ivj+BtoVnZGhrKhdU0EeMmXesmfVDre3gkAwSQWmNMwGzuhGnrPBJWRxJo61UswU0F7fdG8NqgFBbHUwfC7i07+nMdUasqUGZUhncgGpaaYep1gQtLmoAwuJgDUnk0bn2XlHWRxAB6a8kmdpce7x7qDPhaSHn9Tmn4R0BHqfLXqrLWDiPCYKxW772q+ofzHQcmjQD2AQ6tTlWXBQ1ituPGDKeHkqG0C0dZhErYZlMbZc+VWGPRsygGbILEZNqsWfGX5D56ZurLSqs6qwwrosRRap1FKx6pBympPVFlouRTs8/xQgzHK9gNUCsAToVaIPVFoCsMcr1tatLQZU5tG80XJnJTt/E4NHFMTyKNP71VDDbUB2bko+0lchmh9FztXPdLb6OnpYqMN/tiriFTO9zuJPT6qlcslurvfX6LbvSTqPbdR7/fBCiZYKqNbsZ20/haUqhDSNuvFWbihqR7LzDsONZ+SYPDiUbPBSWXhFAOceKs0KJTVa9iBxe/0j+Fcb2NZxLz6x9EN2oMtPIUKmgVLNBngU91uxrCNHVB/wAh+4Q+r2Gdwqn1aD9CrVkSPTz9ChdjQoa6hOqcbvsxVZpmaR6hC7XDPGWv05dfIokZp8IBZU48yQHo0JCI4FcPo3FN7A5zmuBgDccQjNLB2gpmwzDw3YAHyVXT2LD9mtPDyPK9DtaXIe1rwDqAeo6FHbO8yiUpYK4tlp2Oo6FMFqBKRhLa+B66Ca5GG+s23NKDodweRSZc2LqT8rt+B/cJ4sqmgWYhYtqgTuCCD9Qn7KvJHcuzn6fVOiTi/wAQJa2xc0Z2ggcwrOVrYDBlPSJjzI09FduYDdIGypMbLgAP/nM9ShNOt4RW7yZb6KGPYgLOiXMP+pUOUZnFxzEfFJ1MADpskG1ejv4kA97TE6BhIHUnUj2CU6VynqlwJ2PkOB6judlWoVwvMRrwwopgnwa4l0JlFIFIeAV5fKfLYktCWtXOQkGZ3AWKXVYh4N5PllTMco3NhY0ptgUTErZjlDK9a5ZwWWS+CvBWggjgsAkKJ7FCzomAY0XsAnVHGXhPFcvwW7yOiV0bswzvX5vyt1PnwW3aoxyy4Vubwhww6kQ0c1riFqKrSDvzVug2GydyvXnT72XElZlts70akopCFfYWaZ1169EN7vKdtDymF0O8tBUbtKXbrCi12o05wrjPAtZU10Lzrad/srKNq9rg9mjm6g6/f/1FLmnkIHPZX7Ci0iTH0KZg9yFZPaxm7O1xcUs0Q4GHDkQR/KJG1j76oV2YpNZX0EBzSCOEjUEfNN5ot6LEoYY3DUZXIF/wkrR9ij/dMGpIHqqVxf27SR3gnkD+yw4m43NvhMWb3DyQZCXcdw8CnmgAgSnO9xOnBytcesQPmkntBdV3ANLMtMkeLienRZXDDWZcctFWzZmcxNtjbJJN6KORztgRPkuhYdVBYHAgggGei1qOcS/YW0jUU1+5JSttFfoOI81vRZIUzLbMYGqXSyHnYvZdw+56owbgBpJQbDrYEkHRw++a3r27mmSc37fwnK7Jwhk51sITnjJIaxc8NA0A1PCf3VnD6ehPMqvQEGY0V2iRwWqlmW5g7HhYQm/iZh7nNp1WbsJHmDw+QSLc2mZoqM46kD6rrnaemHUSOo+q5NglaKtaidm1HtA5CZH1RqptWyh/JiyGaoz/AIKHeluyrXNy9+kIviOGuBzN2PBDQXNOoTgqFeztqGwn7DqUtXOrXEMqcMGxdpG6FauDcHyMHcLxaNrzqFiWCnzP/hgVH/lk7K7QZKtN0TGTCQNGDdVoMGM7opnWMlxyj1Uyy9qIaGGtiBqrtPsvUqDwt90zdmcJDzJHhCdGMDRDQlbdTteEO1aTcsyOR0exNxnAgAcT0XUcBw5lvTawDhJPMq5C2c7klLL5T4G6tPGvlFnPIWHZZS2W+RCD8sHVaz2/AARyMgeh4KvUv6ka0mn/AJf2Rc0hCrvo8FXBtCpeUS98loaBwGv7K/ZUcsT/AH81YxellaD1A9FpasOh4nfoBwTmn6yc3UrEgtZWhefCS07yOHX1lFaGE83PJ6vd/K37NUwc0jgN/wDcPv0R2kwD76lbnDdLLKqucI4QMZgwI1k+Zn6rKOCMZoGgbHQcymKm4RotKkb7Lfhilkx9XZnBRbg7dCQI4qn2kwml/h6pIHwmPPh84U1/2lt6XhL8zv0s8Tv7eqXsUxd9xsMtMHaZJPM/wpLYlhGVK1vlnL+1lHLTgjy81F2A7VOpPFvUMscYaTu08vJHPxJt4oNcBM6LlFCuWva4bgg+yuFalBozKxxmmj6ZtK8/2RymRlEQDwSF2axHvKTHgyCAm6wuAkIva8Dtkdyyi/QeWu1Mz0REuDgqIPGFI16Yrnt4E5rdyStpa9FYZoq7ai0u7wMbJOvAcyjRlGKyDcZSeCl2gqyA0GPzE8gOa4b2exPvL2u4HRz514xAJ9YTr2w7UOpGtbloc+pT1nZrXab84nTyXL8ArE3pIAE8BtoIWNNmVjm/YS5YrUV6OrESCEOqU2u0I1RJrtdUNxZpaQ4LoiJSrWQCqNc5jpCN0nB7ZQ6/o5VCDXhl5NMFepdsLmGALEJwNZOat0C9zLVal8rIQ2Lldw+lDZ4uOioEbDmmGwof6lNvl8lUpYjkJVHdIecEthTpNHRX2FaUWwAvWiFx28vJ20sI2iVuxi8Y1bBvmqKbLVu4RqtiVpRbpzW8rSReWeBkrAxa1KmUaJWxi6uSHBhcN9QNfQqtrNRXsYcUt81OBzCpVqOR7GtBnIXEesCPOD7JMsLq7Y7M59YEcZLmzto0yHaTv8l0TD/9esazZAgSCZLWtG3yJ9U3V9iwIXrc8lvBcRp0mZqjg0EaE6dVfPaS2H5ifJrj9Ag2MW7e7pMdoQCSOWeInz/ZVhRYACSOvsAFqTeeASjHHIfuO0hyzSpz1doPYan5IPi1y+q0948kETGzRyEKJtw5zYptLuE7ADqVFVwa6qNDWhoPGSTp0gLSeSbGuUgTQotBAEfZhGLdqHjD6tOpFVmVwG3AjmD6IlbSTpsqlwUsg38QLQVLJ8aFokei4QzUr6C7aXbKVs7vPhc0jXnyXz/SEuMbJijpi13Y8dgu0HdAsdq0H2C6jYY9RIBDwuAWb3MOZu4+YXSexWJUK9Rha0io38hGh4H6pLV1OL3roc09y27WdPw7HW1XZKZLjyVqrd1ZMMOn7KhZ4QQ91QjKScwDdCNNhCP2VwA2SOhndLw8jeGuC7JwjylkFCtcuYXNpR/uICq18zAalR2ZwE6/C3yV7H8ZblDabgA6Z11Houa9pO0cnJnBa3TTYn91coNy25yXXNtZwkB+095ne551JnXiQl7spTm56k/urT63eEk/CFp2MOa6JHPRdOitxjyK6iafCOmZlBiLJbC2a7VVsScY0KbEipa1Mg1Klq3DKggEEpD7SirM53RyBhadmKhFQan3UIOAluixTvbKxUQ5xRvLMWYY6nNxnlxLSSRnBBDw8QzIC0siSTILd0fqYvhGcnufBmBcO41eIGTu3CoO7DSCXDL4gY13XixQtkdhf4ZTptYWNrvD6xM0iwvD6bu7aHauZDi3WdImCi1jfWb7un3dFvd03ViZphr3sLAKQeWnXXMTqsWJfUSxFjekipSHUXNoMoFPQEzLRmIymNfPLOvNQXla3c0hjcpzNg5dcsCSTOvHToNOKxYuS7W+MI7KpS5y/wCy6Lizn/tuAkHbYANblOuoIBd5lQ97RBf4A6WtA0yjNBzOA1jWNBy4LxYp5X8IF4l8v+y0bi31y04+OARmnxPywZGWJZwO0axr6Lm3O7ANRoGf7dZDhAEP04z7YsV+V/CNxpXy/wCyOzaw1KhZo2GwIjz085/srgpDksWKs55NpY4PBaM/SPZXbXDGkydDlc2RocrmlpEjoSF6sRYMHdxEsV8CZUMu18LG7nUMaGideQUf/TdLi3jO518xMFYsR8CKsa4DGH4c2BAAHIaIu23AELFibqilHIndZJyw2LPbPI7u2jRzZ4H4SOfmEGtCGDqsWJefMmGhxEUvxXxIG1ygfEQPLjK5BZN3WLExV+ICz8i7hRHe5TsUWpWdS3rCrSMOacw5EcisWLWMyw/ZqH4nQ7H8YaTmBlWi9lQaEghzZHKNV5efiLTM5Q8g7CIWLErbSk+GxmnDjloSsa7SOrOzbDb06oNQc6s/U6L1YjU1xQO6b6DQty5uVuwVvsjhxp15KxYmJehdr7cjjEHzKq4i7xALFi0BFjGqYc0oRgVGKixYoyDqDosWLFkh/9k=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data:image/jpeg;base64,/9j/4AAQSkZJRgABAQAAAQABAAD/2wCEAAkGBxMSEhUUExQUFRQXFxQUGBcVFBcXFRgUFBQWFhgUFRUYHCggGBwlHBQUITEhJSkrLi4uFx8zODMsNygtLisBCgoKDg0OGxAQGywkHyQsLCwsLCwsLCwsLCwsLCwsLCwsLCwsLCwsLCwsLCwsLCwsLCwsLCwsLCwsLCwsLCwsLP/AABEIALcBFAMBIgACEQEDEQH/xAAcAAACAgMBAQAAAAAAAAAAAAAFBgMEAAIHAQj/xAA8EAABAwIEAwYEBQIFBQEAAAABAAIRAwQFEiExQVFhBhMicYGRMqGx8AdCUsHRYuEUFSNyghYzosLxc//EABoBAAIDAQEAAAAAAAAAAAAAAAMEAAECBQb/xAApEQACAgEEAgEDBQEBAAAAAAAAAQIDEQQSITETQVEUIjIFYYGRseFx/9oADAMBAAIRAxEAPwDjwGirvVzLoqjhqsBDKDCSrD2FeUqwapaVxnMKsF5NRbmFUq0yCmejQGVVbqykK0isl7s1fwAE3UK0rmltUNNybsKvwY1XPvpaeUdjTXqUcMaKZ1TJhdkHDVLNgcxCdcOpkNCXguRyS4yXKVq1uynFQBDrq4LVDb3WZEzgx4nJZYwW9VVcTudFC24ACD4nfzorbeMIDGtKW5gbFTJKTMZAEplxG8AlI2O3hJgLVdEm8sqzUxiilT+JMFASxLNrJTRhzfCn4nJseeRfutHFRlshWsVpw9aWbJVmEDarSN1Ys1cv7LRD7R0GCqLLNVhc4BoJcdAAJJPQBO+BYaabG96QHmPDuGj+ojc7bfNb4RQp06bTSEuc0Zqh1cZAJa39I/hW27ZhuN1ytTrW3shwem0H6RGKVlvL9L0Nv4f2tP8AxLqhcRVFMtDdIMkZnzzgAR5ldGlcdwd9Q1Wmj8bSHdAOZPLgurW92XAGBMaidJ4wmdHfuhtfo5v6vpFXduj77Xw/+ktVq8qRpwW1KoHfxyWV6fEeSeUk+jkNYI2054+issaoLeiZkq3C0ZKlYKNzlYuW8VCGqyiN2q8yqy2meXupBSHFQhVZSkbgeaxT5AsUyQ+QcuioVWozRpSFSuqELBsEvKt4SBn1VWq3Ve0Xlpla9Fex7YwZVUq1OCpWd/mbCs0WysmjxmF95stH2j6B125jZFbSt3e+yL0CyryKjWQkHjoGYPjmRwldFwvtJTLRqPdJ9Ts6w6gKxb4I0ILpWRuOomlgP4rjbXbEe6o22LAcVCzBmc1Zp4YwKeCPs19VZ6N6mNzxQ+vfFyLU7BnIKYWzP0qnOuANuyfbAdjZCofGCf5U912eoOBDmnWRI390YADdhr05c4UNzzBB+/sHyS07XJ8GowS7E+77I5NabpbJ0O+60smZWwRCZ2XO/Q6j14dFSvrRlQaHK6CQY+TkSq5r8gVlWehOxOnLlrZ04W2NVHUSQ6CRqY2AM/whdviRcfdNJ55Qu+OBlNGWpYv2ZKiJUsSc0GdtB6nh8j7FNPYHA23VQ3VRmZrHZaYI0NQQS8jjlkR1J5Id9saoOcvRqqDnLaiPs7QrNokvpubTMOa52kHo06weaJFwBnmNk6XFtn8LtuM8iFPZ4LbNAHdtPV3iPuVw4OWpk54SPU6fWQ09KhLLx/gv9l7kDPOhlo/4wU82F0BxS3edmmtfmokNncDb2VijY1mDbN/tM/Iputyr4FdXKnUPdF9/I107hpfp6og0pRw+51jjOs7jzTLbPTtFm44upo2MuBYSvAsIlNoSIMpcenmpmU4W68JWiGO6Krf3tOiwvquDWjiT8gOJ6BA+0fa5lBrhRAqPHH8gPUj4vIe65riGJVbh2eq8vdw5Do0bAIUrUugka2+xmxXtpnqE0mvybCX5Z65QDCxKbV6gN5GFNpYQgWo0UNdsqW3dDVBTfLkyLAi7owVCaaLYhRVHKoQrUKxYUx4bc5oS5WYpcPuSwqyDpUbLVDhtfI7dbWFYPahl6C1yprJpM6HZX7XN3Cr3j3DVqTrO8cOKYrLEJ0crS+TZsMSqTGqLYaM4lzj9Pmqr6LX6gq5anIEvqHtjwGq5YTqXVNg1PqY/ZDzjLJ33MbSPPmEPu62Y7n30Qy9e0HwwXR0b8z5rncjSHeyaHDMHSPl1iDr5KlevgwDPHTj1jn/GyEYHfDLkBg6SdCCeZgzP9RHBXa1X9UTO4MAnjI5+SvJTRFUJHiB6dD5n73UDqwjePTj76KemSXQI15kc+SpYiRSdptqfLlqtxZholGU6uaHCNZE6ea0q9n7bNnFIAuEktc4CeeWY4rS2qB2u3nC9ddQY3A+vBby10Ukn2QXWDUH+AOcwnYmC3MfCARpxPzTf2Tt/8PQp0Z+EHNGxe4lzteOpPskLFjUe2GMec0ahpgRPHzhPmB5i0F2/GOa536tKfiXPsc0tcU3wGrh3Fb0LsxuD5KCo/RCzeBjoOgKT0GoUfsY469yGWnXlFbCpKW7StKOYZVGx34LsVy+4T1FeIhW4sGVdYh42cPoeYWtqSDlOhH3PkrFBylqUQ+Ds4bH9vJPqC/JdnKc2vtfX+E9M6LZV6LyNDurEpiL4F5LDB2K43Rt9Hul/BjdXHqRwHUpWxDGqlbScrP0j/wBjx+iEdqsNNveOd+SsTUaeumdp8nGfJwW1J2gSltks4GK4Rxkq4hTkEdEuhNNyEs3NMtcdOKFFhJEjQsWjCYWLZg52x3hUFs7xLVlTwrW2PiTbABO7pS1BntgpkayWoRfW8FaKQNrMVMhFWU5Cp3FKCqRC9gV6WuAKN4g2RIEpTpaGV0PsjQbcM1VotCyHO4AqxRZVOwK6H/0ywHZWaOCMbwCy8h0KmEWlX8xKLVq0aAohiTcogCPL+yXXbzvHPb0HFI3zbeBiCxye3B/TueJ1/sFlGwGsnM48dgPVDr2od9egE7+iP4DnyRUbrw229Sl5pqOQse8E1laNYPDlniQXRHAaFb1HROp4bDf91ajWfvyCoPMO136cPdDjyakSvDspdowRM6k+3E9Eu4q9wb4jJLhOxMcvPTyV64xLM7fwtnQAGTpr+wQHGb7Npy+9/vdN1oBJk9neRyn33Vmn4xxGp202Mb/ugFsSXbxHNEbS4LSWkSJJB23C044ZIMNtrFjYmfpPRFqXaIUacZHEtEuOnrGqVhcZjrGUa77kcBO6jxvEIYGzq/TyaN/cwPQoFunV7UZDXmVcWxto9pDUghrtdANJ9lNeUqhbJb6SJ+WiDdimgukicrZA6kxPtPunYkOEQgW6CiEsRQXTai2Ud0hX7OYtV7yox7S1jMuWd9TBM8Qn20r7JXucGklzSQeY/fmpbC5qUYbV+Hg4bevJa/8AFgPtyuXk6FZXMorRclOyuZR+1uU9Rb6Zx9TQ0+AlUpgrSmTMLynVUqb/AHEeVwxX/ES3m3bU406jZP8AS/wn5liVbN0tTn29qBthWP8A+Y9TWYAkHCashLX/AJB6fxL9QSqVahLtpRPu5WGkgoKwK621OixGO46LFeTOD5/pu0W9sdVXpnRTW51TzFhlttlBfUZCmsDopKzVpFAKgIdC9vbdb1mQ5TjxKiAZ1FNX4f3vd1C07FC69up8EtzmkKey0defiDYGoVSpijeYSkW1DxUVOm4O1Mq55wGjgOXt1m2OiF13xoSImYgR7cT6ra42B0EIXiNchhjKTsImZOgXLllyG+kULqs+q5zaezfiPH/bPPeUx9lK0NDXjUbk66eqH2VsKNDL+Z3id5wvcMuQxjnEyZIMERAMx81LF9uEXD5Y2V62kzA4n02HyS/e3UZp35dTw+gVZ+MzqfCJ9Trr0+aGXFYud97b7dToFmFb9klIyk2WuceO09Z1CyjYZt5VizboZB129G/wf/JTd4J6a+u8fsjZaB9g+7p5JyNknRVLeoM4Dg46gOnQa6GADOmnsjjWzrsPn9/3QbEK4Y6GiBxPHzW4ZkSTUeyXDaBd/wBw7bNHlEdBr8kJxdx77Xp6AcB0RDBqhLtVB2hoQ9rkzCCQrZY5cBrCsSNvleNho4c28fVdGw27bUa17CC1wBBHEFcjuqv+l6K7+H2N1WVe4DS+m7WB+Q8XCeB4hA1NO5bl2hrRaja9kumdoo0wVaOHMeIIQ+1qyAQi1nV1SUH6Z0LcrlAG4s6to4GC6jOvEs69W/RH7O6kAgo1TYHtggEFL97hbrdxdTBNI7j9Hl0+iLKpx+6PQCN8bvsnw/8AQxaXMkBFaLktYa+SmKnqmqJtoR1VaixS/FTvHWzKbPzVQXeTATHuWn0SVhVCo3cLq/aG2z0h/S5rvq3/ANkFbhY5LVkNzAwnhAGk93JSd47kjow5Z/lyH4jXkAWc8liOf5d0WKeInkPlemVPQ3VaiVPS3TLBIZ8OOinrKrhp0Ut3UhWuimDbwqWyYYlVHOzORBtSGwqLIw7dH+z1gXaoPY2RqO20TzhLO7aBC1FENxh5UFbDyjLbrovKlcclt5LQGq09PGAUFuaW3hhoM7RwMJytKIqEk7D6lSPw9p0iVy7sQs4OlTVKcMs55iDqj2HK08dfPgPmqmHWro1aWtZrrBk84ldBrYKOAQ67wsjhpxQ/L6walQ0I1arLyQJ6ngPv74qNtUg/fv7A+QTDWwklwhu8/fsoD2dqkEx5+uke0IysjgF4Zvorf4/TrG/T7hS2kv324fPT5/JWm4NToUy+sRm0DWT4neQ5bSVTtiZ4hTKfRcoOPYy0KAyQI8+KS8dpZXlM9neACDqUG7SMkgo1T9Cti9g7CNHK72loTTnlqq+FM1TXb4ObkZNhxPII7aSywMYuUsLsRNXU/RNvYawFKkarh46nyaOCbbL8JqbqXgrPzdQC3ygBDr6zdbu7l4yloA6EcCOiWvszDge0tO2x7vQVwm/h2U7HbzTPb1VzzvI1TTgl6XNGb4h9Fz/Z1cKSwO2HXKKFwISpb1+KO2NbME7Rb6OVqaMPcbNsGtdmZoOI/cK3ngE8hPoFJSpr0sAn70TKhjoTlZu75K+LV2toPcdsp9zoPmQlmji+m6h7X3pAZQn4QHuPPUho9IJ9Qku/q1B8JUlJqO4kIpy2j8MYHNbDFxzXLTf1+a1OJ1+YSv1S+Bn6VnVf83C9XJzi1dYr+qRX0rOV01YpHVVmFTMOqcYog7a14CgubmVXpv0XgGqhCxQCu2lPO4AaqkCjPZmoBUkqFjZhGGOaB4UdpUj+lS2GLU4GyI08VpdEXCRAe2n/AEr3uR+lF2YhR5BbVbimWnKJKzOW1Ntm4x3PCBVSKbeXFL952kDSQAfZVO0l67vMoPoUt3z3bmHA/lOntpBXI273lnUd2xbY+hl/6sA+JrvRDr7tpuGUzP8AUYSy4AGZLfp9VZpjTUg/JFVUUCd8mF6XbF86W4nh444R+la1+0FzUENDKY/pEunzOnyVW3DRvH7Ld94wbbqbY+kTzTxjJvh1kc+aqS4ncnU+pKv4x3Y28PUfQoHUrumWuPv9QoH3jn+E7reAbZLVuIPLnqpji1OA14BCBXrjrvxQgvdzRYwyBlLDHC1r0s8tMBdG7FZHMcZnVcPo1TxXRfwwxP8A1H0XfnGZvm3ceyxfu2NBdLt8ifR3jCnjJGwQTt12eN1b5qYHfU5LT+qN2Hz+sLSwv3N8KZrKrmbBV02RsjtM3QnTPej5/wAEqGq46Hw7zw6eabsKAM9Dv6Ivj+BtoVnZGhrKhdU0EeMmXesmfVDre3gkAwSQWmNMwGzuhGnrPBJWRxJo61UswU0F7fdG8NqgFBbHUwfC7i07+nMdUasqUGZUhncgGpaaYep1gQtLmoAwuJgDUnk0bn2XlHWRxAB6a8kmdpce7x7qDPhaSHn9Tmn4R0BHqfLXqrLWDiPCYKxW772q+ofzHQcmjQD2AQ6tTlWXBQ1ituPGDKeHkqG0C0dZhErYZlMbZc+VWGPRsygGbILEZNqsWfGX5D56ZurLSqs6qwwrosRRap1FKx6pBympPVFlouRTs8/xQgzHK9gNUCsAToVaIPVFoCsMcr1tatLQZU5tG80XJnJTt/E4NHFMTyKNP71VDDbUB2bko+0lchmh9FztXPdLb6OnpYqMN/tiriFTO9zuJPT6qlcslurvfX6LbvSTqPbdR7/fBCiZYKqNbsZ20/haUqhDSNuvFWbihqR7LzDsONZ+SYPDiUbPBSWXhFAOceKs0KJTVa9iBxe/0j+Fcb2NZxLz6x9EN2oMtPIUKmgVLNBngU91uxrCNHVB/wAh+4Q+r2Gdwqn1aD9CrVkSPTz9ChdjQoa6hOqcbvsxVZpmaR6hC7XDPGWv05dfIokZp8IBZU48yQHo0JCI4FcPo3FN7A5zmuBgDccQjNLB2gpmwzDw3YAHyVXT2LD9mtPDyPK9DtaXIe1rwDqAeo6FHbO8yiUpYK4tlp2Oo6FMFqBKRhLa+B66Ca5GG+s23NKDodweRSZc2LqT8rt+B/cJ4sqmgWYhYtqgTuCCD9Qn7KvJHcuzn6fVOiTi/wAQJa2xc0Z2ggcwrOVrYDBlPSJjzI09FduYDdIGypMbLgAP/nM9ShNOt4RW7yZb6KGPYgLOiXMP+pUOUZnFxzEfFJ1MADpskG1ejv4kA97TE6BhIHUnUj2CU6VynqlwJ2PkOB6judlWoVwvMRrwwopgnwa4l0JlFIFIeAV5fKfLYktCWtXOQkGZ3AWKXVYh4N5PllTMco3NhY0ptgUTErZjlDK9a5ZwWWS+CvBWggjgsAkKJ7FCzomAY0XsAnVHGXhPFcvwW7yOiV0bswzvX5vyt1PnwW3aoxyy4Vubwhww6kQ0c1riFqKrSDvzVug2GydyvXnT72XElZlts70akopCFfYWaZ1169EN7vKdtDymF0O8tBUbtKXbrCi12o05wrjPAtZU10Lzrad/srKNq9rg9mjm6g6/f/1FLmnkIHPZX7Ci0iTH0KZg9yFZPaxm7O1xcUs0Q4GHDkQR/KJG1j76oV2YpNZX0EBzSCOEjUEfNN5ot6LEoYY3DUZXIF/wkrR9ij/dMGpIHqqVxf27SR3gnkD+yw4m43NvhMWb3DyQZCXcdw8CnmgAgSnO9xOnBytcesQPmkntBdV3ANLMtMkeLienRZXDDWZcctFWzZmcxNtjbJJN6KORztgRPkuhYdVBYHAgggGei1qOcS/YW0jUU1+5JSttFfoOI81vRZIUzLbMYGqXSyHnYvZdw+56owbgBpJQbDrYEkHRw++a3r27mmSc37fwnK7Jwhk51sITnjJIaxc8NA0A1PCf3VnD6ehPMqvQEGY0V2iRwWqlmW5g7HhYQm/iZh7nNp1WbsJHmDw+QSLc2mZoqM46kD6rrnaemHUSOo+q5NglaKtaidm1HtA5CZH1RqptWyh/JiyGaoz/AIKHeluyrXNy9+kIviOGuBzN2PBDQXNOoTgqFeztqGwn7DqUtXOrXEMqcMGxdpG6FauDcHyMHcLxaNrzqFiWCnzP/hgVH/lk7K7QZKtN0TGTCQNGDdVoMGM7opnWMlxyj1Uyy9qIaGGtiBqrtPsvUqDwt90zdmcJDzJHhCdGMDRDQlbdTteEO1aTcsyOR0exNxnAgAcT0XUcBw5lvTawDhJPMq5C2c7klLL5T4G6tPGvlFnPIWHZZS2W+RCD8sHVaz2/AARyMgeh4KvUv6ka0mn/AJf2Rc0hCrvo8FXBtCpeUS98loaBwGv7K/ZUcsT/AH81YxellaD1A9FpasOh4nfoBwTmn6yc3UrEgtZWhefCS07yOHX1lFaGE83PJ6vd/K37NUwc0jgN/wDcPv0R2kwD76lbnDdLLKqucI4QMZgwI1k+Zn6rKOCMZoGgbHQcymKm4RotKkb7Lfhilkx9XZnBRbg7dCQI4qn2kwml/h6pIHwmPPh84U1/2lt6XhL8zv0s8Tv7eqXsUxd9xsMtMHaZJPM/wpLYlhGVK1vlnL+1lHLTgjy81F2A7VOpPFvUMscYaTu08vJHPxJt4oNcBM6LlFCuWva4bgg+yuFalBozKxxmmj6ZtK8/2RymRlEQDwSF2axHvKTHgyCAm6wuAkIva8Dtkdyyi/QeWu1Mz0REuDgqIPGFI16Yrnt4E5rdyStpa9FYZoq7ai0u7wMbJOvAcyjRlGKyDcZSeCl2gqyA0GPzE8gOa4b2exPvL2u4HRz514xAJ9YTr2w7UOpGtbloc+pT1nZrXab84nTyXL8ArE3pIAE8BtoIWNNmVjm/YS5YrUV6OrESCEOqU2u0I1RJrtdUNxZpaQ4LoiJSrWQCqNc5jpCN0nB7ZQ6/o5VCDXhl5NMFepdsLmGALEJwNZOat0C9zLVal8rIQ2Lldw+lDZ4uOioEbDmmGwof6lNvl8lUpYjkJVHdIecEthTpNHRX2FaUWwAvWiFx28vJ20sI2iVuxi8Y1bBvmqKbLVu4RqtiVpRbpzW8rSReWeBkrAxa1KmUaJWxi6uSHBhcN9QNfQqtrNRXsYcUt81OBzCpVqOR7GtBnIXEesCPOD7JMsLq7Y7M59YEcZLmzto0yHaTv8l0TD/9esazZAgSCZLWtG3yJ9U3V9iwIXrc8lvBcRp0mZqjg0EaE6dVfPaS2H5ifJrj9Ag2MW7e7pMdoQCSOWeInz/ZVhRYACSOvsAFqTeeASjHHIfuO0hyzSpz1doPYan5IPi1y+q0948kETGzRyEKJtw5zYptLuE7ADqVFVwa6qNDWhoPGSTp0gLSeSbGuUgTQotBAEfZhGLdqHjD6tOpFVmVwG3AjmD6IlbSTpsqlwUsg38QLQVLJ8aFokei4QzUr6C7aXbKVs7vPhc0jXnyXz/SEuMbJijpi13Y8dgu0HdAsdq0H2C6jYY9RIBDwuAWb3MOZu4+YXSexWJUK9Rha0io38hGh4H6pLV1OL3roc09y27WdPw7HW1XZKZLjyVqrd1ZMMOn7KhZ4QQ91QjKScwDdCNNhCP2VwA2SOhndLw8jeGuC7JwjylkFCtcuYXNpR/uICq18zAalR2ZwE6/C3yV7H8ZblDabgA6Z11Houa9pO0cnJnBa3TTYn91coNy25yXXNtZwkB+095ne551JnXiQl7spTm56k/urT63eEk/CFp2MOa6JHPRdOitxjyK6iafCOmZlBiLJbC2a7VVsScY0KbEipa1Mg1Klq3DKggEEpD7SirM53RyBhadmKhFQan3UIOAluixTvbKxUQ5xRvLMWYY6nNxnlxLSSRnBBDw8QzIC0siSTILd0fqYvhGcnufBmBcO41eIGTu3CoO7DSCXDL4gY13XixQtkdhf4ZTptYWNrvD6xM0iwvD6bu7aHauZDi3WdImCi1jfWb7un3dFvd03ViZphr3sLAKQeWnXXMTqsWJfUSxFjekipSHUXNoMoFPQEzLRmIymNfPLOvNQXla3c0hjcpzNg5dcsCSTOvHToNOKxYuS7W+MI7KpS5y/wCy6Lizn/tuAkHbYANblOuoIBd5lQ97RBf4A6WtA0yjNBzOA1jWNBy4LxYp5X8IF4l8v+y0bi31y04+OARmnxPywZGWJZwO0axr6Lm3O7ANRoGf7dZDhAEP04z7YsV+V/CNxpXy/wCyOzaw1KhZo2GwIjz085/srgpDksWKs55NpY4PBaM/SPZXbXDGkydDlc2RocrmlpEjoSF6sRYMHdxEsV8CZUMu18LG7nUMaGideQUf/TdLi3jO518xMFYsR8CKsa4DGH4c2BAAHIaIu23AELFibqilHIndZJyw2LPbPI7u2jRzZ4H4SOfmEGtCGDqsWJefMmGhxEUvxXxIG1ygfEQPLjK5BZN3WLExV+ICz8i7hRHe5TsUWpWdS3rCrSMOacw5EcisWLWMyw/ZqH4nQ7H8YaTmBlWi9lQaEghzZHKNV5efiLTM5Q8g7CIWLErbSk+GxmnDjloSsa7SOrOzbDb06oNQc6s/U6L1YjU1xQO6b6DQty5uVuwVvsjhxp15KxYmJehdr7cjjEHzKq4i7xALFi0BFjGqYc0oRgVGKixYoyDqDosWLF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img-fotki.yandex.ru/get/6102/134924539.20/0_66855_11157fdb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113692"/>
            <a:ext cx="5652120" cy="3744308"/>
          </a:xfrm>
          <a:prstGeom prst="rect">
            <a:avLst/>
          </a:prstGeom>
          <a:noFill/>
        </p:spPr>
      </p:pic>
      <p:pic>
        <p:nvPicPr>
          <p:cNvPr id="3" name="Picture 2" descr="http://cs416718.vk.me/v416718296/250d/uyU34w-TGH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276872"/>
            <a:ext cx="2985120" cy="298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Девочка возмущенно жаловалась маме: “Во дворе есть такой плохой мальчик – все время зовет меня Валькой”. “А ты как его зовешь?” – спросила мама. “Я его вообще никак не зову. Я ему просто кричу: “Эй, ты!”</a:t>
            </a:r>
            <a:endParaRPr lang="ru-RU" sz="2800" dirty="0"/>
          </a:p>
        </p:txBody>
      </p:sp>
      <p:pic>
        <p:nvPicPr>
          <p:cNvPr id="21506" name="Picture 2" descr="http://www.myjane.ru/pics/251009/art_44_mj_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2855098"/>
            <a:ext cx="4679914" cy="3474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6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348</Words>
  <Application>Microsoft Office PowerPoint</Application>
  <PresentationFormat>Экран (4:3)</PresentationFormat>
  <Paragraphs>61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В словаре Сергея Ивановича Ожегова слово «доброта» определяется, как «отзывчивость, душевное расположение к  людям, стремление делать добро другим».  Доброта - всё положительное, хорошее, полезное. </vt:lpstr>
      <vt:lpstr>Слайд 3</vt:lpstr>
      <vt:lpstr>Слайд 4</vt:lpstr>
      <vt:lpstr>       Добрых людей, как всегда, не хватает,        Добрых людей, как всегда, дефицит.        Добрых людей не всегда понимают,        Сердце у добрых сильнее болит.        Добрые – щедро больным помогают,        Добрые – дарят тепло и уют,        Добрые – в ногу со слабым шагают        И никакого спа-си-бо не ждут. </vt:lpstr>
      <vt:lpstr>добропорядочность,  добросердечность, добродушие,  добронравие,  доброжелательность.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ПРАВИЛА ДОБРОТЫ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65</cp:revision>
  <dcterms:created xsi:type="dcterms:W3CDTF">2014-11-17T06:08:32Z</dcterms:created>
  <dcterms:modified xsi:type="dcterms:W3CDTF">2014-11-20T07:06:55Z</dcterms:modified>
</cp:coreProperties>
</file>